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962" r:id="rId18"/>
    <p:sldId id="964" r:id="rId19"/>
    <p:sldId id="963" r:id="rId20"/>
    <p:sldId id="272" r:id="rId21"/>
    <p:sldId id="965" r:id="rId22"/>
    <p:sldId id="9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425"/>
    <a:srgbClr val="00ABA1"/>
    <a:srgbClr val="7F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7"/>
    <p:restoredTop sz="94681"/>
  </p:normalViewPr>
  <p:slideViewPr>
    <p:cSldViewPr snapToGrid="0" snapToObjects="1">
      <p:cViewPr varScale="1">
        <p:scale>
          <a:sx n="77" d="100"/>
          <a:sy n="77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3BD68-957A-584B-A7E2-E796724DE63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B02E5-732E-314C-9B4A-94B33874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9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Danielle </a:t>
            </a:r>
            <a:r>
              <a:rPr lang="en-US" b="1" dirty="0" err="1"/>
              <a:t>Laforest</a:t>
            </a:r>
            <a:r>
              <a:rPr lang="en-US" dirty="0"/>
              <a:t>, from the University of Guelph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Product idea: “Pure Herb.”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Danielle’s idea for frozen herbs packaged into meal- and cocktail-themed kits will help reduce food waste and inspire home cooks and cocktail-makers.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34872-227C-45B3-A913-E7E7D9E8E61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A688-66F5-6342-B1D6-0163135C9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7D8F8-08D8-4946-9FDD-2B58C4177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02444-5131-F34F-810D-680E3372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238A-00C9-A645-BF00-8E025C61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BF14-193A-A541-9A74-F4884108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7902-1897-0940-A8B3-55C050E3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A60D1-2D44-E24C-BFAD-A3C502BDD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3C337-DF6D-0B45-B0AB-283AADBB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38F68-CBAF-F448-BB28-97C4CB78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273BC-3656-504B-809E-D394EF67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6202C-2EB7-9346-9380-C2BF02C0B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F4D6B-E89D-C444-B271-E962DB06E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62DF4-5B27-CF43-A798-20303FE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95EA-AB4D-C443-BC8F-7093D4C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BDCE4-AA7F-4944-8D58-16336B33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0834-03BA-B24F-89D3-C317D39C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A7C4A-CFE8-F642-9F85-E932417E6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D212-700D-E340-8342-ACA6DD3E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2C7BD-48C5-FF42-BADB-89A5024D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C525-E669-164E-84AD-65C1C82E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1F76-40B9-2D4E-88F2-25FDFDCF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00B81-138C-4740-A3A6-76803A9D6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F901-3A30-1D4D-B2E7-258B7186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B66E-949D-E348-9AEB-18535286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BC82-BA09-0E4B-8E89-DED84FF4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6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1925-A38A-1746-A906-5AEFAE50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0DEDC-9468-2041-838D-1BD5F8A85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5C4E3-72E3-9B4A-A378-CBFE242C5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A940A-9A3B-7742-96EB-3C954A6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66B00-49A1-6349-9FEA-F92EAC76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FF2AA-7BB6-3E47-825E-586D4E64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EE535-C58B-8340-935B-55F5AB47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D56B1-911D-A94A-B2CF-B19B60D50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E04D-632A-6044-A94D-DBA3E3ADE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273AA-0C10-AD4F-993F-C757470B1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8DCE1-6CDB-E746-BA23-AA56AEC2B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34AC4-5571-6441-8A05-0BA4DE2D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63140E-12C4-3F49-827F-D7B05DE8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C8666-3BCE-8347-AC35-FFFB9434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5B09-0A34-AB42-AAD8-0D27A527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5BF3A-27D0-4E43-A85E-ECB0A79EC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20B1E-0712-D249-9B73-26B20A807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A1D8D-C136-7844-81C9-78B2A215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6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07C11-B573-D648-ADD3-E4EDA3D6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616CE7-FF8E-F645-A2BD-271291B2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84825-F416-7B49-B586-9B9110C8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6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A6D0-9D3D-FF47-9264-0399DE7C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FFF9-1BE5-BA43-8BA8-641E44D54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14F38-6E3A-2F4E-9487-D4B7554D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23C69-91BD-934C-A51C-BF5ECC7B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6C60A-3B08-DC4D-BB48-64FFF0C3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FA6C-99AD-294C-B9A8-9D81B39C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0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FC97-6FC0-9B43-9B47-6CFFC9BD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8C90B-FC41-D348-B721-1C619E6CC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FC956-740A-8248-82EA-05DD6AD3F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F1357-788F-7B40-BED8-FEAA3E7C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C98C3-9DEF-2341-8A51-DEFBA1A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92F8-314A-6149-BFE9-31FFA64E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1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B50A5-F046-8349-9A6F-CE741BC9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8A9C4-6F80-C143-8509-F6AD385B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775DD-220A-1048-BC30-F874241A0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DA176-769E-6647-9DCB-188D4042A6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7861-7006-D24F-902C-A308A8FCF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32A90-DC97-EC4C-A0F8-B6568345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B7BE-7D8E-B845-8A00-85C51DB1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6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cebook-cover.png">
            <a:extLst>
              <a:ext uri="{FF2B5EF4-FFF2-40B4-BE49-F238E27FC236}">
                <a16:creationId xmlns:a16="http://schemas.microsoft.com/office/drawing/2014/main" id="{E642F34E-4F43-F243-94F3-93F895724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707064-7C63-FB4F-B80E-1AECBC083106}"/>
              </a:ext>
            </a:extLst>
          </p:cNvPr>
          <p:cNvSpPr/>
          <p:nvPr/>
        </p:nvSpPr>
        <p:spPr>
          <a:xfrm>
            <a:off x="891371" y="1052237"/>
            <a:ext cx="10369296" cy="46085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525DD-38CE-374C-B9C1-2E149BCB1B7F}"/>
              </a:ext>
            </a:extLst>
          </p:cNvPr>
          <p:cNvSpPr txBox="1"/>
          <p:nvPr/>
        </p:nvSpPr>
        <p:spPr>
          <a:xfrm>
            <a:off x="1759429" y="1546013"/>
            <a:ext cx="8961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venir Heavy" panose="02000503020000020003" pitchFamily="2" charset="0"/>
              </a:rPr>
              <a:t>TASTE YOUR FUTURE PROGRAM PERFORMANCE THROUGH TO JANUARY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FBFEF-0E19-8C4F-BE28-88361810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29" y="4040319"/>
            <a:ext cx="2918460" cy="1219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136BD7-550B-9746-ACAA-44C68769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446" y="4040319"/>
            <a:ext cx="4078725" cy="12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5396-F29E-2041-BF57-2809A083DC4E}"/>
              </a:ext>
            </a:extLst>
          </p:cNvPr>
          <p:cNvSpPr txBox="1">
            <a:spLocks/>
          </p:cNvSpPr>
          <p:nvPr/>
        </p:nvSpPr>
        <p:spPr>
          <a:xfrm>
            <a:off x="398701" y="576603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STAKEHOLDER RELATIONS 2017</a:t>
            </a:r>
          </a:p>
        </p:txBody>
      </p:sp>
      <p:pic>
        <p:nvPicPr>
          <p:cNvPr id="10" name="Picture 14" descr="Image result for excellence in manufacturing consortium">
            <a:extLst>
              <a:ext uri="{FF2B5EF4-FFF2-40B4-BE49-F238E27FC236}">
                <a16:creationId xmlns:a16="http://schemas.microsoft.com/office/drawing/2014/main" id="{79433E97-8231-364B-BAE7-E5BB6E08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08" y="3181110"/>
            <a:ext cx="2750172" cy="15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reers in food logo">
            <a:extLst>
              <a:ext uri="{FF2B5EF4-FFF2-40B4-BE49-F238E27FC236}">
                <a16:creationId xmlns:a16="http://schemas.microsoft.com/office/drawing/2014/main" id="{D465B9BB-0577-FE44-898F-1F3388D92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12509"/>
          <a:stretch/>
        </p:blipFill>
        <p:spPr bwMode="auto">
          <a:xfrm>
            <a:off x="4338408" y="1643657"/>
            <a:ext cx="2913089" cy="103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ontario school counsellors association">
            <a:extLst>
              <a:ext uri="{FF2B5EF4-FFF2-40B4-BE49-F238E27FC236}">
                <a16:creationId xmlns:a16="http://schemas.microsoft.com/office/drawing/2014/main" id="{6274C479-5CC0-6F4C-828C-F966DDD3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1" y="4749351"/>
            <a:ext cx="1847179" cy="15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3E667-C45E-8C46-B900-3A6ED6E25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8" y="3247250"/>
            <a:ext cx="2247995" cy="1067798"/>
          </a:xfrm>
          <a:prstGeom prst="rect">
            <a:avLst/>
          </a:prstGeom>
        </p:spPr>
      </p:pic>
      <p:pic>
        <p:nvPicPr>
          <p:cNvPr id="14" name="Picture 2" descr="Image result for independent meat processors logo">
            <a:extLst>
              <a:ext uri="{FF2B5EF4-FFF2-40B4-BE49-F238E27FC236}">
                <a16:creationId xmlns:a16="http://schemas.microsoft.com/office/drawing/2014/main" id="{49472131-980A-CE4E-B83A-36B88C41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8" y="1461940"/>
            <a:ext cx="1679102" cy="17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phrc logo">
            <a:extLst>
              <a:ext uri="{FF2B5EF4-FFF2-40B4-BE49-F238E27FC236}">
                <a16:creationId xmlns:a16="http://schemas.microsoft.com/office/drawing/2014/main" id="{FD6980F8-DD5E-364B-A0FA-433BE011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50" y="1525915"/>
            <a:ext cx="2310114" cy="121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30F3EB-5D95-B04D-84CF-297A35C98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19" y="5114829"/>
            <a:ext cx="2409277" cy="860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045092-79F6-AA46-AD12-71312D007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264" y="3436274"/>
            <a:ext cx="3445941" cy="6308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59AD9C-C2D6-F542-8281-CF6FBC7DA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0F5D45-BA9B-7345-820D-2B71F5CE437F}"/>
              </a:ext>
            </a:extLst>
          </p:cNvPr>
          <p:cNvSpPr/>
          <p:nvPr/>
        </p:nvSpPr>
        <p:spPr>
          <a:xfrm>
            <a:off x="0" y="1"/>
            <a:ext cx="12192000" cy="1277562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D03D7-8BDE-5340-A68D-3A3E4E1B27E5}"/>
              </a:ext>
            </a:extLst>
          </p:cNvPr>
          <p:cNvSpPr txBox="1">
            <a:spLocks/>
          </p:cNvSpPr>
          <p:nvPr/>
        </p:nvSpPr>
        <p:spPr>
          <a:xfrm>
            <a:off x="398701" y="443196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ADVERTISING PARTNERSHIPS</a:t>
            </a:r>
          </a:p>
        </p:txBody>
      </p:sp>
      <p:pic>
        <p:nvPicPr>
          <p:cNvPr id="3" name="Picture 8" descr="Image result for ontario school counsellors association">
            <a:extLst>
              <a:ext uri="{FF2B5EF4-FFF2-40B4-BE49-F238E27FC236}">
                <a16:creationId xmlns:a16="http://schemas.microsoft.com/office/drawing/2014/main" id="{4189FFAE-8163-2E4F-9321-9455364A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1" y="2833492"/>
            <a:ext cx="2181847" cy="187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99A62-AFCC-164A-875A-4C3111490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00" y="1544376"/>
            <a:ext cx="1316799" cy="5155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6024F7-8631-5F43-AF2B-6C264652A49B}"/>
              </a:ext>
            </a:extLst>
          </p:cNvPr>
          <p:cNvCxnSpPr/>
          <p:nvPr/>
        </p:nvCxnSpPr>
        <p:spPr>
          <a:xfrm>
            <a:off x="5705708" y="1975160"/>
            <a:ext cx="0" cy="3429000"/>
          </a:xfrm>
          <a:prstGeom prst="line">
            <a:avLst/>
          </a:prstGeom>
          <a:ln>
            <a:solidFill>
              <a:srgbClr val="DEB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A8E46CA-7785-2A41-80B2-6FBF5910C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91" y="3063567"/>
            <a:ext cx="4780437" cy="31051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Image result for colleges and institutes canada">
            <a:extLst>
              <a:ext uri="{FF2B5EF4-FFF2-40B4-BE49-F238E27FC236}">
                <a16:creationId xmlns:a16="http://schemas.microsoft.com/office/drawing/2014/main" id="{99547C2A-A467-B645-B2AA-8826634E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18" y="1552271"/>
            <a:ext cx="4248784" cy="11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7169A-CEB2-8947-84C6-9792AD3DF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0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835ABE-F2E9-C945-923C-E1D1072D43B7}"/>
              </a:ext>
            </a:extLst>
          </p:cNvPr>
          <p:cNvSpPr/>
          <p:nvPr/>
        </p:nvSpPr>
        <p:spPr>
          <a:xfrm>
            <a:off x="0" y="0"/>
            <a:ext cx="5877290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D8CBC-E780-FC4F-A59C-6493D2550B02}"/>
              </a:ext>
            </a:extLst>
          </p:cNvPr>
          <p:cNvSpPr txBox="1">
            <a:spLocks/>
          </p:cNvSpPr>
          <p:nvPr/>
        </p:nvSpPr>
        <p:spPr>
          <a:xfrm>
            <a:off x="347411" y="3081449"/>
            <a:ext cx="5227073" cy="34151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STIR UP A CAREER BURSARY CONTEST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809D5-601A-3344-93E1-2C35E4E1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5" b="95062" l="9606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169">
            <a:off x="10655434" y="14612"/>
            <a:ext cx="1636411" cy="1305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5907FC-B6CF-7A4F-B992-06162FF7A7A9}"/>
              </a:ext>
            </a:extLst>
          </p:cNvPr>
          <p:cNvSpPr/>
          <p:nvPr/>
        </p:nvSpPr>
        <p:spPr>
          <a:xfrm>
            <a:off x="6224701" y="1225035"/>
            <a:ext cx="58537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Contest open to high school and post-secondary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Students were asked to create a video showing their idea for a new food and beverage product or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Two categories: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“Maker and Designer”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“Scientist, Programmer, and Engineer”</a:t>
            </a:r>
          </a:p>
          <a:p>
            <a:endParaRPr lang="en-US" sz="24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The contest was open February to April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CFD517-0093-5541-B75F-98C84391B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F9E81-EC13-DE4D-B7FC-72E11F387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1"/>
          <a:stretch/>
        </p:blipFill>
        <p:spPr>
          <a:xfrm rot="20590055">
            <a:off x="2177296" y="1481670"/>
            <a:ext cx="2021947" cy="16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3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C38E74-0A1F-934D-B597-EA784B121B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967D8-A742-484E-A14B-6A7ED5B4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06" y="562073"/>
            <a:ext cx="3896039" cy="562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99EE8-81AD-3242-BF5F-309CEB96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38" y="562073"/>
            <a:ext cx="3242072" cy="562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6">
            <a:extLst>
              <a:ext uri="{FF2B5EF4-FFF2-40B4-BE49-F238E27FC236}">
                <a16:creationId xmlns:a16="http://schemas.microsoft.com/office/drawing/2014/main" id="{D8537A9A-C01C-D24B-8C55-C23F30F4468E}"/>
              </a:ext>
            </a:extLst>
          </p:cNvPr>
          <p:cNvSpPr/>
          <p:nvPr/>
        </p:nvSpPr>
        <p:spPr>
          <a:xfrm>
            <a:off x="5594741" y="2695599"/>
            <a:ext cx="1524000" cy="1143000"/>
          </a:xfrm>
          <a:prstGeom prst="rightArrow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26D60-6112-5044-86D6-69B554F32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892701-19D1-7347-B95B-1031C6BB38C0}"/>
              </a:ext>
            </a:extLst>
          </p:cNvPr>
          <p:cNvSpPr/>
          <p:nvPr/>
        </p:nvSpPr>
        <p:spPr>
          <a:xfrm>
            <a:off x="0" y="0"/>
            <a:ext cx="4995746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61A431-7222-D140-A903-39B7251ECC72}"/>
              </a:ext>
            </a:extLst>
          </p:cNvPr>
          <p:cNvSpPr txBox="1">
            <a:spLocks/>
          </p:cNvSpPr>
          <p:nvPr/>
        </p:nvSpPr>
        <p:spPr>
          <a:xfrm>
            <a:off x="-115664" y="2702308"/>
            <a:ext cx="5227073" cy="34151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CONTEST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859A3-6F15-C745-B598-F7F6D5D44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290" y="350840"/>
            <a:ext cx="3587225" cy="235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95286-7E8D-C845-BE7E-8579441E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90" y="4936101"/>
            <a:ext cx="4438654" cy="1620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A34A49-D806-0043-A85B-D89036B562F8}"/>
              </a:ext>
            </a:extLst>
          </p:cNvPr>
          <p:cNvGrpSpPr/>
          <p:nvPr/>
        </p:nvGrpSpPr>
        <p:grpSpPr>
          <a:xfrm>
            <a:off x="7518818" y="1542246"/>
            <a:ext cx="4522014" cy="3921852"/>
            <a:chOff x="4343400" y="1028950"/>
            <a:chExt cx="3733800" cy="3238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7819FD-37A6-474E-A0A1-2225EA403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1028950"/>
              <a:ext cx="3733800" cy="32382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FEF3BD-4F25-C342-A063-E9F5C067F48F}"/>
                </a:ext>
              </a:extLst>
            </p:cNvPr>
            <p:cNvSpPr/>
            <p:nvPr/>
          </p:nvSpPr>
          <p:spPr>
            <a:xfrm>
              <a:off x="5029200" y="1581150"/>
              <a:ext cx="3048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ED7687B-98D7-4D4A-AD5C-B36DC35DA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32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9F82ED-B4D1-CB4E-9B83-9F6DB5B47179}"/>
              </a:ext>
            </a:extLst>
          </p:cNvPr>
          <p:cNvSpPr/>
          <p:nvPr/>
        </p:nvSpPr>
        <p:spPr>
          <a:xfrm>
            <a:off x="0" y="1"/>
            <a:ext cx="12192000" cy="1277562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AAE8C7-D1B7-0844-9109-5A2F00BF2699}"/>
              </a:ext>
            </a:extLst>
          </p:cNvPr>
          <p:cNvSpPr txBox="1">
            <a:spLocks/>
          </p:cNvSpPr>
          <p:nvPr/>
        </p:nvSpPr>
        <p:spPr>
          <a:xfrm>
            <a:off x="398701" y="443196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RESULTS!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2E1E0-F0A6-404E-87BC-7184BACBD0FF}"/>
              </a:ext>
            </a:extLst>
          </p:cNvPr>
          <p:cNvSpPr txBox="1"/>
          <p:nvPr/>
        </p:nvSpPr>
        <p:spPr>
          <a:xfrm>
            <a:off x="5358161" y="1854164"/>
            <a:ext cx="595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B406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11,000+ visitors to the contest web page</a:t>
            </a:r>
          </a:p>
          <a:p>
            <a:r>
              <a:rPr lang="en-US" sz="3200" b="1" dirty="0">
                <a:solidFill>
                  <a:srgbClr val="DEB406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76% aged 18 – 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CDB9E-CD1C-9143-B697-E299045A69E8}"/>
              </a:ext>
            </a:extLst>
          </p:cNvPr>
          <p:cNvSpPr txBox="1"/>
          <p:nvPr/>
        </p:nvSpPr>
        <p:spPr>
          <a:xfrm>
            <a:off x="1616607" y="3811423"/>
            <a:ext cx="568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A9A7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250,000+ people reached (paid + organic)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37A50-DF91-C342-9E7C-D5FDF179E73C}"/>
              </a:ext>
            </a:extLst>
          </p:cNvPr>
          <p:cNvSpPr txBox="1"/>
          <p:nvPr/>
        </p:nvSpPr>
        <p:spPr>
          <a:xfrm>
            <a:off x="5635083" y="5285669"/>
            <a:ext cx="568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26264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17 eligible entries, 6 finalists, 2 winners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D2A6EC-179F-6A45-BD07-5D4AA168B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74"/>
          <a:stretch/>
        </p:blipFill>
        <p:spPr>
          <a:xfrm>
            <a:off x="2466279" y="1798568"/>
            <a:ext cx="1991101" cy="1625256"/>
          </a:xfrm>
          <a:prstGeom prst="rect">
            <a:avLst/>
          </a:prstGeom>
        </p:spPr>
      </p:pic>
      <p:pic>
        <p:nvPicPr>
          <p:cNvPr id="12" name="Picture 2" descr="Image result for people icon">
            <a:extLst>
              <a:ext uri="{FF2B5EF4-FFF2-40B4-BE49-F238E27FC236}">
                <a16:creationId xmlns:a16="http://schemas.microsoft.com/office/drawing/2014/main" id="{7DEE778E-9B1F-AF44-BDB9-4E7BF2AB4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41" y="3575778"/>
            <a:ext cx="1548507" cy="154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A9071-CE90-6E47-8CAF-C30DAC47D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22"/>
          <a:stretch/>
        </p:blipFill>
        <p:spPr>
          <a:xfrm>
            <a:off x="2418565" y="4959024"/>
            <a:ext cx="2038815" cy="1730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98AE12-601B-D143-B79D-4DBBFC673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18493-590F-444B-84EA-DFF2B23F1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506F7-C1ED-7B4B-B348-9625FFAFD980}"/>
              </a:ext>
            </a:extLst>
          </p:cNvPr>
          <p:cNvSpPr/>
          <p:nvPr/>
        </p:nvSpPr>
        <p:spPr>
          <a:xfrm>
            <a:off x="2244090" y="1920239"/>
            <a:ext cx="7703820" cy="3017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DA33F9-38BB-0649-82AD-060721AB850E}"/>
              </a:ext>
            </a:extLst>
          </p:cNvPr>
          <p:cNvSpPr txBox="1">
            <a:spLocks/>
          </p:cNvSpPr>
          <p:nvPr/>
        </p:nvSpPr>
        <p:spPr>
          <a:xfrm>
            <a:off x="460248" y="3105132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THE WINNERS…</a:t>
            </a:r>
          </a:p>
        </p:txBody>
      </p:sp>
    </p:spTree>
    <p:extLst>
      <p:ext uri="{BB962C8B-B14F-4D97-AF65-F5344CB8AC3E}">
        <p14:creationId xmlns:p14="http://schemas.microsoft.com/office/powerpoint/2010/main" val="361750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15CAC7-9E79-4E4A-A66D-FE8375E3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9" r="28928" b="-1"/>
          <a:stretch/>
        </p:blipFill>
        <p:spPr>
          <a:xfrm>
            <a:off x="5878833" y="0"/>
            <a:ext cx="6313167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2C7B3B-32CF-124D-835E-3A28B90893D6}"/>
              </a:ext>
            </a:extLst>
          </p:cNvPr>
          <p:cNvSpPr txBox="1">
            <a:spLocks/>
          </p:cNvSpPr>
          <p:nvPr/>
        </p:nvSpPr>
        <p:spPr>
          <a:xfrm>
            <a:off x="-205801" y="575242"/>
            <a:ext cx="7611235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MAKER + DESIGN CATEGORY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6C299-6B4D-FB42-BFDE-D2B48353DF33}"/>
              </a:ext>
            </a:extLst>
          </p:cNvPr>
          <p:cNvSpPr txBox="1"/>
          <p:nvPr/>
        </p:nvSpPr>
        <p:spPr>
          <a:xfrm>
            <a:off x="342900" y="2954417"/>
            <a:ext cx="360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AA425"/>
                </a:solidFill>
                <a:latin typeface="Avenir Heavy" panose="02000503020000020003" pitchFamily="2" charset="0"/>
              </a:rPr>
              <a:t>Pure Herb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24E48-1200-AF42-B7F8-DD12F6FDB0A4}"/>
              </a:ext>
            </a:extLst>
          </p:cNvPr>
          <p:cNvSpPr txBox="1"/>
          <p:nvPr/>
        </p:nvSpPr>
        <p:spPr>
          <a:xfrm>
            <a:off x="342900" y="4229100"/>
            <a:ext cx="58864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Danielle </a:t>
            </a:r>
            <a:r>
              <a:rPr lang="en-US" sz="3200" dirty="0" err="1">
                <a:latin typeface="Avenir Book" panose="02000503020000020003" pitchFamily="2" charset="0"/>
              </a:rPr>
              <a:t>Laforest</a:t>
            </a:r>
            <a:endParaRPr lang="en-US" sz="3200" dirty="0">
              <a:latin typeface="Avenir Book" panose="02000503020000020003" pitchFamily="2" charset="0"/>
            </a:endParaRPr>
          </a:p>
          <a:p>
            <a:r>
              <a:rPr lang="en-US" sz="3200" dirty="0">
                <a:latin typeface="Avenir Book" panose="02000503020000020003" pitchFamily="2" charset="0"/>
              </a:rPr>
              <a:t>University of Guelph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6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B130BB-02E9-3B42-8843-3DD9F266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78" y="3429000"/>
            <a:ext cx="5201331" cy="1569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745D8-88ED-194B-959E-C6B999B57B11}"/>
              </a:ext>
            </a:extLst>
          </p:cNvPr>
          <p:cNvSpPr txBox="1"/>
          <p:nvPr/>
        </p:nvSpPr>
        <p:spPr>
          <a:xfrm>
            <a:off x="203200" y="1046392"/>
            <a:ext cx="5361977" cy="2382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spc="30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Heavy" panose="02000503020000020003" pitchFamily="2" charset="0"/>
                <a:ea typeface="+mj-ea"/>
                <a:cs typeface="+mj-cs"/>
              </a:rPr>
              <a:t>CAMPAIGN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8D3D7A-61FC-574B-8A30-AB117E722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6" r="25310" b="1"/>
          <a:stretch/>
        </p:blipFill>
        <p:spPr>
          <a:xfrm>
            <a:off x="5885511" y="7254"/>
            <a:ext cx="6306489" cy="6850746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B19297-7CCF-A945-98DA-FCCCAAC36DBE}"/>
              </a:ext>
            </a:extLst>
          </p:cNvPr>
          <p:cNvSpPr txBox="1">
            <a:spLocks/>
          </p:cNvSpPr>
          <p:nvPr/>
        </p:nvSpPr>
        <p:spPr>
          <a:xfrm>
            <a:off x="0" y="357834"/>
            <a:ext cx="6229350" cy="2391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SCIENTIST, PROGRAMER + ENGINEER CATEGORY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36651-7AA3-954F-B6F2-585CD09CDE2F}"/>
              </a:ext>
            </a:extLst>
          </p:cNvPr>
          <p:cNvSpPr txBox="1"/>
          <p:nvPr/>
        </p:nvSpPr>
        <p:spPr>
          <a:xfrm>
            <a:off x="331545" y="3627922"/>
            <a:ext cx="360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AA425"/>
                </a:solidFill>
                <a:latin typeface="Avenir Heavy" panose="02000503020000020003" pitchFamily="2" charset="0"/>
              </a:rPr>
              <a:t>ICI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07AF9-8C16-DA4E-BAC0-4D159E1D1864}"/>
              </a:ext>
            </a:extLst>
          </p:cNvPr>
          <p:cNvSpPr txBox="1"/>
          <p:nvPr/>
        </p:nvSpPr>
        <p:spPr>
          <a:xfrm>
            <a:off x="331545" y="4902605"/>
            <a:ext cx="5886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Angie Ibrahim</a:t>
            </a:r>
          </a:p>
          <a:p>
            <a:r>
              <a:rPr lang="en-US" sz="3200" dirty="0">
                <a:latin typeface="Avenir Book" panose="02000503020000020003" pitchFamily="2" charset="0"/>
              </a:rPr>
              <a:t>McMaster University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6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D318F5-215B-EC40-9C77-46F1250F010F}"/>
              </a:ext>
            </a:extLst>
          </p:cNvPr>
          <p:cNvSpPr txBox="1">
            <a:spLocks/>
          </p:cNvSpPr>
          <p:nvPr/>
        </p:nvSpPr>
        <p:spPr>
          <a:xfrm>
            <a:off x="398701" y="455900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CAREER SHOWDOWN!</a:t>
            </a:r>
          </a:p>
        </p:txBody>
      </p:sp>
      <p:pic>
        <p:nvPicPr>
          <p:cNvPr id="9" name="Picture 2" descr="image002">
            <a:extLst>
              <a:ext uri="{FF2B5EF4-FFF2-40B4-BE49-F238E27FC236}">
                <a16:creationId xmlns:a16="http://schemas.microsoft.com/office/drawing/2014/main" id="{6A0303A7-346F-C940-BAAA-1FF0E9FEC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18"/>
          <a:stretch/>
        </p:blipFill>
        <p:spPr bwMode="auto">
          <a:xfrm rot="21104091">
            <a:off x="664876" y="1837030"/>
            <a:ext cx="5796040" cy="412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5DBAE8-D30E-5744-978A-F5D4449D8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97793-9204-4946-A5F7-451BCFDED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" t="18082" r="840" b="4569"/>
          <a:stretch/>
        </p:blipFill>
        <p:spPr>
          <a:xfrm rot="948515">
            <a:off x="6358912" y="2123216"/>
            <a:ext cx="5418688" cy="299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31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A4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55FFF17-D3D5-4F58-BA56-54EA901C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130BB-02E9-3B42-8843-3DD9F266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78" y="3429000"/>
            <a:ext cx="5201331" cy="1569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745D8-88ED-194B-959E-C6B999B57B11}"/>
              </a:ext>
            </a:extLst>
          </p:cNvPr>
          <p:cNvSpPr txBox="1"/>
          <p:nvPr/>
        </p:nvSpPr>
        <p:spPr>
          <a:xfrm>
            <a:off x="203200" y="1046392"/>
            <a:ext cx="5361977" cy="2382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spc="300" dirty="0">
                <a:solidFill>
                  <a:schemeClr val="bg1">
                    <a:lumMod val="85000"/>
                    <a:lumOff val="15000"/>
                  </a:schemeClr>
                </a:solidFill>
                <a:latin typeface="Avenir Heavy" panose="02000503020000020003" pitchFamily="2" charset="0"/>
                <a:ea typeface="+mj-ea"/>
                <a:cs typeface="+mj-cs"/>
              </a:rPr>
              <a:t>CAMPAIGN UPDATE</a:t>
            </a:r>
          </a:p>
        </p:txBody>
      </p:sp>
    </p:spTree>
    <p:extLst>
      <p:ext uri="{BB962C8B-B14F-4D97-AF65-F5344CB8AC3E}">
        <p14:creationId xmlns:p14="http://schemas.microsoft.com/office/powerpoint/2010/main" val="863561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87BB79-018D-E443-BA97-2CBE8D42FADA}"/>
              </a:ext>
            </a:extLst>
          </p:cNvPr>
          <p:cNvSpPr/>
          <p:nvPr/>
        </p:nvSpPr>
        <p:spPr>
          <a:xfrm>
            <a:off x="0" y="0"/>
            <a:ext cx="4995746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D1449-22D0-4A4C-A5D8-99F05DA1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0"/>
          <a:stretch/>
        </p:blipFill>
        <p:spPr>
          <a:xfrm>
            <a:off x="5451987" y="352116"/>
            <a:ext cx="3690012" cy="34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049C54-8470-1846-B6A9-AD8CD71B01FD}"/>
              </a:ext>
            </a:extLst>
          </p:cNvPr>
          <p:cNvSpPr txBox="1">
            <a:spLocks/>
          </p:cNvSpPr>
          <p:nvPr/>
        </p:nvSpPr>
        <p:spPr>
          <a:xfrm>
            <a:off x="0" y="2375456"/>
            <a:ext cx="4597045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NEWCOMER WORKSHOP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6E1C9-2A76-4546-96E0-45A8A70EE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0"/>
          <a:stretch/>
        </p:blipFill>
        <p:spPr>
          <a:xfrm>
            <a:off x="8239432" y="2859342"/>
            <a:ext cx="3657600" cy="34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730C3-D245-054F-8658-E124D00E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8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E62D1E-A816-0748-A2E8-DB64CC3C25E0}"/>
              </a:ext>
            </a:extLst>
          </p:cNvPr>
          <p:cNvSpPr/>
          <p:nvPr/>
        </p:nvSpPr>
        <p:spPr>
          <a:xfrm>
            <a:off x="0" y="1"/>
            <a:ext cx="12192000" cy="1277562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2AC13A-30F2-224F-B7D0-2EDD311CEDFA}"/>
              </a:ext>
            </a:extLst>
          </p:cNvPr>
          <p:cNvSpPr txBox="1">
            <a:spLocks/>
          </p:cNvSpPr>
          <p:nvPr/>
        </p:nvSpPr>
        <p:spPr>
          <a:xfrm>
            <a:off x="398701" y="443196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MEDIA RELATIONS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2B91FA-6B57-0E4D-8CD1-7D40D685C3EA}"/>
              </a:ext>
            </a:extLst>
          </p:cNvPr>
          <p:cNvSpPr txBox="1">
            <a:spLocks/>
          </p:cNvSpPr>
          <p:nvPr/>
        </p:nvSpPr>
        <p:spPr>
          <a:xfrm>
            <a:off x="785120" y="2508054"/>
            <a:ext cx="5249333" cy="32492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venir Book" panose="02000503020000020003" pitchFamily="2" charset="0"/>
              </a:rPr>
              <a:t>In support of Jan 16</a:t>
            </a:r>
            <a:r>
              <a:rPr lang="en-US" sz="3600" baseline="30000" dirty="0">
                <a:latin typeface="Avenir Book" panose="02000503020000020003" pitchFamily="2" charset="0"/>
              </a:rPr>
              <a:t>th</a:t>
            </a:r>
            <a:r>
              <a:rPr lang="en-US" sz="3600" dirty="0">
                <a:latin typeface="Avenir Book" panose="02000503020000020003" pitchFamily="2" charset="0"/>
              </a:rPr>
              <a:t> newcomer workshop</a:t>
            </a:r>
            <a:br>
              <a:rPr lang="en-US" sz="3600" dirty="0">
                <a:latin typeface="Avenir Book" panose="02000503020000020003" pitchFamily="2" charset="0"/>
              </a:rPr>
            </a:br>
            <a:endParaRPr lang="en-US" sz="3600" dirty="0">
              <a:latin typeface="Avenir Book" panose="02000503020000020003" pitchFamily="2" charset="0"/>
            </a:endParaRPr>
          </a:p>
          <a:p>
            <a:r>
              <a:rPr lang="en-US" sz="3600" dirty="0">
                <a:latin typeface="Avenir Book" panose="02000503020000020003" pitchFamily="2" charset="0"/>
              </a:rPr>
              <a:t>Matte Stories on F&amp;B job opportunities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67AC4-5090-4842-87D2-DCCF4A76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720758"/>
            <a:ext cx="4842933" cy="470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2410A-A6E5-5747-983A-609096B4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07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cebook-cover.png">
            <a:extLst>
              <a:ext uri="{FF2B5EF4-FFF2-40B4-BE49-F238E27FC236}">
                <a16:creationId xmlns:a16="http://schemas.microsoft.com/office/drawing/2014/main" id="{22E9251B-A188-C048-AED7-ADC606F8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4F300-1DE7-2A48-9773-08342D7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90" y="5432028"/>
            <a:ext cx="2990335" cy="1105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1D937D-3758-7E47-AD3C-5FE646BCC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88"/>
          <a:stretch/>
        </p:blipFill>
        <p:spPr>
          <a:xfrm>
            <a:off x="4755077" y="5506294"/>
            <a:ext cx="2580443" cy="1070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B1393-9D96-E740-9E82-691EFEC0E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6093822"/>
            <a:ext cx="2033099" cy="4832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AC0881-0F44-F149-B3EC-895450C75B42}"/>
              </a:ext>
            </a:extLst>
          </p:cNvPr>
          <p:cNvSpPr/>
          <p:nvPr/>
        </p:nvSpPr>
        <p:spPr>
          <a:xfrm>
            <a:off x="3373317" y="1504576"/>
            <a:ext cx="5134580" cy="20708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C6CEC-1BB3-294D-A22D-3F5FE318876F}"/>
              </a:ext>
            </a:extLst>
          </p:cNvPr>
          <p:cNvSpPr txBox="1"/>
          <p:nvPr/>
        </p:nvSpPr>
        <p:spPr>
          <a:xfrm>
            <a:off x="3907495" y="2001701"/>
            <a:ext cx="42756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AAA6"/>
                </a:solidFill>
                <a:latin typeface="Avenir Heavy" charset="0"/>
                <a:ea typeface="Avenir Heavy" charset="0"/>
                <a:cs typeface="Avenir Heavy" charset="0"/>
              </a:rPr>
              <a:t>Thank You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0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5BF8E9-910B-094C-9D64-980A0EB30960}"/>
              </a:ext>
            </a:extLst>
          </p:cNvPr>
          <p:cNvSpPr/>
          <p:nvPr/>
        </p:nvSpPr>
        <p:spPr>
          <a:xfrm>
            <a:off x="0" y="0"/>
            <a:ext cx="12192000" cy="1710813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69B6B-A565-D74E-BF8E-CB7B3923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3073"/>
            <a:ext cx="10972800" cy="1707740"/>
          </a:xfrm>
        </p:spPr>
        <p:txBody>
          <a:bodyPr>
            <a:noAutofit/>
          </a:bodyPr>
          <a:lstStyle/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WEBSITE + SOCIAL MEDIA UPDATES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D23E-7405-5849-AF7C-C6F6F2816F9A}"/>
              </a:ext>
            </a:extLst>
          </p:cNvPr>
          <p:cNvSpPr txBox="1"/>
          <p:nvPr/>
        </p:nvSpPr>
        <p:spPr>
          <a:xfrm>
            <a:off x="3530642" y="1972937"/>
            <a:ext cx="435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Heavy" panose="02000503020000020003" pitchFamily="2" charset="0"/>
              </a:rPr>
              <a:t>Taste Your Future’s Website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98A69-6020-324D-8E3C-ADB33D83E836}"/>
              </a:ext>
            </a:extLst>
          </p:cNvPr>
          <p:cNvSpPr txBox="1"/>
          <p:nvPr/>
        </p:nvSpPr>
        <p:spPr>
          <a:xfrm>
            <a:off x="2145975" y="2815974"/>
            <a:ext cx="103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127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A01DE-4F65-1147-AA74-CE25E1AAF8B9}"/>
              </a:ext>
            </a:extLst>
          </p:cNvPr>
          <p:cNvSpPr txBox="1"/>
          <p:nvPr/>
        </p:nvSpPr>
        <p:spPr>
          <a:xfrm>
            <a:off x="4867309" y="2784859"/>
            <a:ext cx="216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53,276 +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427C9-7401-0543-A8FC-AEAEBF5A39DA}"/>
              </a:ext>
            </a:extLst>
          </p:cNvPr>
          <p:cNvSpPr txBox="1"/>
          <p:nvPr/>
        </p:nvSpPr>
        <p:spPr>
          <a:xfrm>
            <a:off x="8028173" y="2738998"/>
            <a:ext cx="185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24,415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06E4A-7C33-1F49-9B63-F3321F0ABD5E}"/>
              </a:ext>
            </a:extLst>
          </p:cNvPr>
          <p:cNvCxnSpPr/>
          <p:nvPr/>
        </p:nvCxnSpPr>
        <p:spPr>
          <a:xfrm>
            <a:off x="1780657" y="3424282"/>
            <a:ext cx="2004612" cy="0"/>
          </a:xfrm>
          <a:prstGeom prst="line">
            <a:avLst/>
          </a:prstGeom>
          <a:ln>
            <a:solidFill>
              <a:srgbClr val="CAA4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ACD85C-116C-A445-84DC-7BBB9CCB9D02}"/>
              </a:ext>
            </a:extLst>
          </p:cNvPr>
          <p:cNvCxnSpPr/>
          <p:nvPr/>
        </p:nvCxnSpPr>
        <p:spPr>
          <a:xfrm>
            <a:off x="4705367" y="3424282"/>
            <a:ext cx="2004612" cy="0"/>
          </a:xfrm>
          <a:prstGeom prst="line">
            <a:avLst/>
          </a:prstGeom>
          <a:ln>
            <a:solidFill>
              <a:srgbClr val="CAA4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6716E9-285A-2347-90DA-91469E86820D}"/>
              </a:ext>
            </a:extLst>
          </p:cNvPr>
          <p:cNvCxnSpPr/>
          <p:nvPr/>
        </p:nvCxnSpPr>
        <p:spPr>
          <a:xfrm>
            <a:off x="7731184" y="3398821"/>
            <a:ext cx="2004612" cy="0"/>
          </a:xfrm>
          <a:prstGeom prst="line">
            <a:avLst/>
          </a:prstGeom>
          <a:ln>
            <a:solidFill>
              <a:srgbClr val="CAA4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591973-4134-0D40-B10D-05D1D33BEC1F}"/>
              </a:ext>
            </a:extLst>
          </p:cNvPr>
          <p:cNvSpPr txBox="1"/>
          <p:nvPr/>
        </p:nvSpPr>
        <p:spPr>
          <a:xfrm>
            <a:off x="2051885" y="3706863"/>
            <a:ext cx="112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Stories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7E2F1-BEE9-114D-A40B-53BA21E30551}"/>
              </a:ext>
            </a:extLst>
          </p:cNvPr>
          <p:cNvSpPr txBox="1"/>
          <p:nvPr/>
        </p:nvSpPr>
        <p:spPr>
          <a:xfrm>
            <a:off x="4852370" y="3706863"/>
            <a:ext cx="217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Page Views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C2CDC6-7FDA-4E45-B48C-27EE46F2D88C}"/>
              </a:ext>
            </a:extLst>
          </p:cNvPr>
          <p:cNvSpPr txBox="1"/>
          <p:nvPr/>
        </p:nvSpPr>
        <p:spPr>
          <a:xfrm>
            <a:off x="8190676" y="3706863"/>
            <a:ext cx="145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Visitors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C33E8F-DEFC-8D41-AFC4-3AEAC578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78" y="5093859"/>
            <a:ext cx="876582" cy="876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3CE6C0-F33D-EE44-BA9C-5EBAED65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30" y="5099594"/>
            <a:ext cx="876683" cy="876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6DE745-985F-B841-A10E-861C70536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71" y="5099594"/>
            <a:ext cx="876582" cy="8765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7B57D-C5D2-4045-808D-07BF17F0A4D0}"/>
              </a:ext>
            </a:extLst>
          </p:cNvPr>
          <p:cNvSpPr txBox="1"/>
          <p:nvPr/>
        </p:nvSpPr>
        <p:spPr>
          <a:xfrm>
            <a:off x="2776375" y="4411707"/>
            <a:ext cx="6327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Heavy" panose="02000503020000020003" pitchFamily="2" charset="0"/>
              </a:rPr>
              <a:t>Taste Your Future’s Social Media Followers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EFC2A6-0578-A64E-9AF7-C8EDBCE17D83}"/>
              </a:ext>
            </a:extLst>
          </p:cNvPr>
          <p:cNvSpPr txBox="1"/>
          <p:nvPr/>
        </p:nvSpPr>
        <p:spPr>
          <a:xfrm>
            <a:off x="1957766" y="6061816"/>
            <a:ext cx="131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1, 519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C9668A-39A8-F848-844E-69056F511ABE}"/>
              </a:ext>
            </a:extLst>
          </p:cNvPr>
          <p:cNvSpPr txBox="1"/>
          <p:nvPr/>
        </p:nvSpPr>
        <p:spPr>
          <a:xfrm>
            <a:off x="5468683" y="6061816"/>
            <a:ext cx="131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60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3941F7-0BDF-FD4F-96E8-D81E692B622F}"/>
              </a:ext>
            </a:extLst>
          </p:cNvPr>
          <p:cNvSpPr txBox="1"/>
          <p:nvPr/>
        </p:nvSpPr>
        <p:spPr>
          <a:xfrm>
            <a:off x="8331057" y="6061815"/>
            <a:ext cx="131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286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6AE9A4-E0C0-CA47-BD7B-C04824CF2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3B2C0-3478-2640-8B9D-07675215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8354" y="1277562"/>
            <a:ext cx="7700493" cy="539034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EB019BCB-6889-4041-A9DB-C2F76AB4D55A}"/>
              </a:ext>
            </a:extLst>
          </p:cNvPr>
          <p:cNvSpPr/>
          <p:nvPr/>
        </p:nvSpPr>
        <p:spPr>
          <a:xfrm rot="10800000">
            <a:off x="7112139" y="2511810"/>
            <a:ext cx="526728" cy="8948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6C22B-F910-1E47-9188-8E4977B91BBE}"/>
              </a:ext>
            </a:extLst>
          </p:cNvPr>
          <p:cNvSpPr txBox="1"/>
          <p:nvPr/>
        </p:nvSpPr>
        <p:spPr>
          <a:xfrm>
            <a:off x="8147793" y="2458519"/>
            <a:ext cx="22494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AA425"/>
                </a:solidFill>
                <a:latin typeface="Avenir Heavy" panose="02000503020000020003" pitchFamily="2" charset="0"/>
                <a:cs typeface="Arial"/>
              </a:rPr>
              <a:t>268%</a:t>
            </a:r>
            <a:r>
              <a:rPr lang="en-US" sz="4000" b="1" dirty="0">
                <a:latin typeface="Avenir Heavy" panose="02000503020000020003" pitchFamily="2" charset="0"/>
                <a:cs typeface="Arial"/>
              </a:rPr>
              <a:t> 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/>
              </a:rPr>
              <a:t>compared to 2016</a:t>
            </a:r>
          </a:p>
        </p:txBody>
      </p:sp>
      <p:pic>
        <p:nvPicPr>
          <p:cNvPr id="6" name="Picture 2" descr="Image result for people icon">
            <a:extLst>
              <a:ext uri="{FF2B5EF4-FFF2-40B4-BE49-F238E27FC236}">
                <a16:creationId xmlns:a16="http://schemas.microsoft.com/office/drawing/2014/main" id="{6E158410-E508-3D4E-AE5C-A4E446CA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15" y="3776017"/>
            <a:ext cx="1017010" cy="101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A27EC-F612-BC4F-98B4-4DA89A192409}"/>
              </a:ext>
            </a:extLst>
          </p:cNvPr>
          <p:cNvSpPr txBox="1"/>
          <p:nvPr/>
        </p:nvSpPr>
        <p:spPr>
          <a:xfrm>
            <a:off x="8147793" y="3808142"/>
            <a:ext cx="27653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AA425"/>
                </a:solidFill>
                <a:latin typeface="Avenir Heavy" panose="02000503020000020003" pitchFamily="2" charset="0"/>
                <a:cs typeface="Arial"/>
              </a:rPr>
              <a:t>19,064</a:t>
            </a:r>
            <a:r>
              <a:rPr lang="en-US" sz="2400" b="1" dirty="0">
                <a:solidFill>
                  <a:srgbClr val="CAA425"/>
                </a:solidFill>
                <a:latin typeface="Avenir Heavy" panose="02000503020000020003" pitchFamily="2" charset="0"/>
                <a:cs typeface="Arial"/>
              </a:rPr>
              <a:t> </a:t>
            </a:r>
            <a:r>
              <a:rPr lang="en-US" dirty="0">
                <a:latin typeface="Avenir Book" panose="02000503020000020003" pitchFamily="2" charset="0"/>
                <a:cs typeface="Arial"/>
              </a:rPr>
              <a:t>visitors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/>
              </a:rPr>
              <a:t>(15,604 new) </a:t>
            </a:r>
          </a:p>
        </p:txBody>
      </p:sp>
      <p:pic>
        <p:nvPicPr>
          <p:cNvPr id="8" name="Picture 4" descr="Image result for magnifying glass icon">
            <a:extLst>
              <a:ext uri="{FF2B5EF4-FFF2-40B4-BE49-F238E27FC236}">
                <a16:creationId xmlns:a16="http://schemas.microsoft.com/office/drawing/2014/main" id="{4B8B468F-2390-1144-8CA2-7CEEBD60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27" y="5152655"/>
            <a:ext cx="1060275" cy="10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DBC35-943B-4C43-84E0-E3B3E8271E32}"/>
              </a:ext>
            </a:extLst>
          </p:cNvPr>
          <p:cNvSpPr txBox="1"/>
          <p:nvPr/>
        </p:nvSpPr>
        <p:spPr>
          <a:xfrm>
            <a:off x="8520545" y="5320378"/>
            <a:ext cx="1876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AA425"/>
                </a:solidFill>
                <a:latin typeface="Avenir Heavy" panose="02000503020000020003" pitchFamily="2" charset="0"/>
                <a:cs typeface="Arial"/>
              </a:rPr>
              <a:t>27,638</a:t>
            </a:r>
            <a:r>
              <a:rPr lang="en-US" sz="4000" dirty="0">
                <a:latin typeface="Avenir Book" panose="02000503020000020003" pitchFamily="2" charset="0"/>
                <a:cs typeface="Arial"/>
              </a:rPr>
              <a:t> 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/>
              </a:rPr>
              <a:t>page views</a:t>
            </a:r>
            <a:endParaRPr lang="en-US" sz="1200" dirty="0">
              <a:latin typeface="Avenir Book" panose="02000503020000020003" pitchFamily="2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46177-3FF5-864C-86CD-DC67E23E7DA1}"/>
              </a:ext>
            </a:extLst>
          </p:cNvPr>
          <p:cNvSpPr txBox="1"/>
          <p:nvPr/>
        </p:nvSpPr>
        <p:spPr>
          <a:xfrm>
            <a:off x="6034453" y="1753626"/>
            <a:ext cx="21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Arial"/>
              </a:rPr>
              <a:t>In 2017…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E6545E-5C96-5544-8253-9A583ED61140}"/>
              </a:ext>
            </a:extLst>
          </p:cNvPr>
          <p:cNvSpPr txBox="1">
            <a:spLocks/>
          </p:cNvSpPr>
          <p:nvPr/>
        </p:nvSpPr>
        <p:spPr>
          <a:xfrm>
            <a:off x="398701" y="576603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TASTEYOURFUTURE.CA - 2017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95DA9-A1E4-EB4F-A776-582830529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3E5359-6F3A-2549-B5EE-017C3C6D8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80" r="7620" b="5419"/>
          <a:stretch/>
        </p:blipFill>
        <p:spPr>
          <a:xfrm>
            <a:off x="7443216" y="1129543"/>
            <a:ext cx="4145280" cy="572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F9734-C000-954B-BC3A-2C5B074B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1882849"/>
            <a:ext cx="1057656" cy="1057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C4EF5E-9E57-D845-A9A1-C7D95CEFC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" y="3432821"/>
            <a:ext cx="1063462" cy="1063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84144-16C1-5741-AA40-BA73B4344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" y="4988600"/>
            <a:ext cx="1057656" cy="1057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AD876A-A1AC-1244-8550-EA3D25019178}"/>
              </a:ext>
            </a:extLst>
          </p:cNvPr>
          <p:cNvSpPr/>
          <p:nvPr/>
        </p:nvSpPr>
        <p:spPr>
          <a:xfrm>
            <a:off x="0" y="1"/>
            <a:ext cx="12192000" cy="1277562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2E3FF8-6437-4C4B-B77B-C3F338DB8903}"/>
              </a:ext>
            </a:extLst>
          </p:cNvPr>
          <p:cNvSpPr txBox="1">
            <a:spLocks/>
          </p:cNvSpPr>
          <p:nvPr/>
        </p:nvSpPr>
        <p:spPr>
          <a:xfrm>
            <a:off x="460248" y="309789"/>
            <a:ext cx="11271504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SOCIAL MEDIA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1E3D1-9CA7-B94C-9288-22B095A6EA41}"/>
              </a:ext>
            </a:extLst>
          </p:cNvPr>
          <p:cNvSpPr txBox="1"/>
          <p:nvPr/>
        </p:nvSpPr>
        <p:spPr>
          <a:xfrm>
            <a:off x="2615184" y="1986398"/>
            <a:ext cx="369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Highest growth in followers + reach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CFE03-74BE-E74E-882E-4D9F5B388CAF}"/>
              </a:ext>
            </a:extLst>
          </p:cNvPr>
          <p:cNvSpPr txBox="1"/>
          <p:nvPr/>
        </p:nvSpPr>
        <p:spPr>
          <a:xfrm>
            <a:off x="2615184" y="3644134"/>
            <a:ext cx="369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Most opportunity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A6B11-8BBD-D94C-B3B1-C26765858667}"/>
              </a:ext>
            </a:extLst>
          </p:cNvPr>
          <p:cNvSpPr txBox="1"/>
          <p:nvPr/>
        </p:nvSpPr>
        <p:spPr>
          <a:xfrm>
            <a:off x="2615184" y="4988600"/>
            <a:ext cx="369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Most partner + stakeholder activity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E10659-E30E-5A4D-AA99-DB0E0F02F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EBDD25-96A1-1E4B-BDF9-4EE4765690C1}"/>
              </a:ext>
            </a:extLst>
          </p:cNvPr>
          <p:cNvSpPr/>
          <p:nvPr/>
        </p:nvSpPr>
        <p:spPr>
          <a:xfrm>
            <a:off x="0" y="0"/>
            <a:ext cx="5877290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72508-421E-AD46-AB5F-F8F2605B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6197050" y="399595"/>
            <a:ext cx="2211270" cy="2087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6CCCA3-23DA-FA4C-902F-5947CF59CA0A}"/>
              </a:ext>
            </a:extLst>
          </p:cNvPr>
          <p:cNvSpPr txBox="1">
            <a:spLocks/>
          </p:cNvSpPr>
          <p:nvPr/>
        </p:nvSpPr>
        <p:spPr>
          <a:xfrm>
            <a:off x="80464" y="2332598"/>
            <a:ext cx="5796826" cy="37154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TOP 5 POSTS ON FACEBOOK  GENERATING THE MOST ENGAGEMENT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05126-EF2D-1A44-920B-99432341C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17" y="993847"/>
            <a:ext cx="1057656" cy="1057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D9C9D-B201-8345-91D7-DAD9B1A6D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"/>
          <a:stretch/>
        </p:blipFill>
        <p:spPr>
          <a:xfrm>
            <a:off x="7818604" y="2140266"/>
            <a:ext cx="2352992" cy="225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932343-535F-3A4C-B2C4-85F8CD34B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2"/>
          <a:stretch/>
        </p:blipFill>
        <p:spPr>
          <a:xfrm>
            <a:off x="6197050" y="4171938"/>
            <a:ext cx="2211270" cy="211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Screen Shot 2016-10-11 at 11.47.28 AM.jpg">
            <a:extLst>
              <a:ext uri="{FF2B5EF4-FFF2-40B4-BE49-F238E27FC236}">
                <a16:creationId xmlns:a16="http://schemas.microsoft.com/office/drawing/2014/main" id="{65DF54D7-17FE-8A41-9DAC-AD8BB8F49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80" y="399594"/>
            <a:ext cx="2122439" cy="208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Screen Shot 2017-02-06 at 12.48.33 PM.jpg">
            <a:extLst>
              <a:ext uri="{FF2B5EF4-FFF2-40B4-BE49-F238E27FC236}">
                <a16:creationId xmlns:a16="http://schemas.microsoft.com/office/drawing/2014/main" id="{9B119D05-0C48-FE44-8A63-446CD4475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>
          <a:xfrm>
            <a:off x="9840678" y="4190337"/>
            <a:ext cx="2194559" cy="2100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5C6790-D36E-3348-BCA2-AE4532270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A04205-8422-E54C-A677-3A2C6A894833}"/>
              </a:ext>
            </a:extLst>
          </p:cNvPr>
          <p:cNvSpPr/>
          <p:nvPr/>
        </p:nvSpPr>
        <p:spPr>
          <a:xfrm>
            <a:off x="0" y="0"/>
            <a:ext cx="5877290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408094-1844-DC41-B448-A68E93290703}"/>
              </a:ext>
            </a:extLst>
          </p:cNvPr>
          <p:cNvSpPr txBox="1">
            <a:spLocks/>
          </p:cNvSpPr>
          <p:nvPr/>
        </p:nvSpPr>
        <p:spPr>
          <a:xfrm>
            <a:off x="80464" y="2332598"/>
            <a:ext cx="5796826" cy="37154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TOP 3 TWEETS ON TWITTER GENERATING THE MOST ENGAGEMENT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136C7-FFD2-4147-B177-0E7D80E2D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1"/>
          <a:stretch/>
        </p:blipFill>
        <p:spPr>
          <a:xfrm>
            <a:off x="6208992" y="481308"/>
            <a:ext cx="4597071" cy="225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Shot 2017-02-06 at 1.28.24 PM.jpg">
            <a:extLst>
              <a:ext uri="{FF2B5EF4-FFF2-40B4-BE49-F238E27FC236}">
                <a16:creationId xmlns:a16="http://schemas.microsoft.com/office/drawing/2014/main" id="{7582D1E3-6D9E-4648-9288-3F1877156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" b="8315"/>
          <a:stretch/>
        </p:blipFill>
        <p:spPr>
          <a:xfrm>
            <a:off x="8896211" y="2332598"/>
            <a:ext cx="2917837" cy="256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AE19D-389B-C14E-A8DC-789BC46E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79" y="1078902"/>
            <a:ext cx="1057656" cy="1057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A4C77-B774-9543-A4F4-D83FFC575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4"/>
          <a:stretch/>
        </p:blipFill>
        <p:spPr>
          <a:xfrm>
            <a:off x="6337008" y="3683375"/>
            <a:ext cx="2916720" cy="290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3BAB4-C923-8E4D-B2D4-CB799483D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58AA11-8713-6F40-A805-D6912DE06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"/>
          <a:stretch/>
        </p:blipFill>
        <p:spPr>
          <a:xfrm>
            <a:off x="8649558" y="3802964"/>
            <a:ext cx="3332550" cy="269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2C1BE-776A-2247-8AB4-267188A31736}"/>
              </a:ext>
            </a:extLst>
          </p:cNvPr>
          <p:cNvSpPr/>
          <p:nvPr/>
        </p:nvSpPr>
        <p:spPr>
          <a:xfrm>
            <a:off x="0" y="0"/>
            <a:ext cx="5877290" cy="6858000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0BD708-4E7E-5C48-B99A-0AAD89E08975}"/>
              </a:ext>
            </a:extLst>
          </p:cNvPr>
          <p:cNvSpPr txBox="1">
            <a:spLocks/>
          </p:cNvSpPr>
          <p:nvPr/>
        </p:nvSpPr>
        <p:spPr>
          <a:xfrm>
            <a:off x="80464" y="2332598"/>
            <a:ext cx="5796826" cy="37154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TOP 3 POSTS ON LINKEDIN GENERATING THE MOST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62D9-2175-5348-82EB-8551328B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14" y="990944"/>
            <a:ext cx="1063462" cy="1063462"/>
          </a:xfrm>
          <a:prstGeom prst="rect">
            <a:avLst/>
          </a:prstGeom>
        </p:spPr>
      </p:pic>
      <p:pic>
        <p:nvPicPr>
          <p:cNvPr id="5" name="Picture 4" descr="Screen Shot 2017-10-17 at 1.05.29 PM.jpg">
            <a:extLst>
              <a:ext uri="{FF2B5EF4-FFF2-40B4-BE49-F238E27FC236}">
                <a16:creationId xmlns:a16="http://schemas.microsoft.com/office/drawing/2014/main" id="{E9B702BC-3BDD-8C40-9D41-5BC7EDA1B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2"/>
          <a:stretch/>
        </p:blipFill>
        <p:spPr>
          <a:xfrm>
            <a:off x="8310190" y="319278"/>
            <a:ext cx="3671918" cy="294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Shot 2017-10-17 at 1.06.18 PM.jpg">
            <a:extLst>
              <a:ext uri="{FF2B5EF4-FFF2-40B4-BE49-F238E27FC236}">
                <a16:creationId xmlns:a16="http://schemas.microsoft.com/office/drawing/2014/main" id="{68E48264-0B3F-4742-AE07-D025C26219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>
          <a:xfrm>
            <a:off x="6162147" y="2021595"/>
            <a:ext cx="3266661" cy="269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069A3-94D1-E041-B713-7717B252E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B092D9-3CFB-694F-BBA0-DD826E8E1416}"/>
              </a:ext>
            </a:extLst>
          </p:cNvPr>
          <p:cNvSpPr/>
          <p:nvPr/>
        </p:nvSpPr>
        <p:spPr>
          <a:xfrm>
            <a:off x="0" y="1"/>
            <a:ext cx="12192000" cy="1277562"/>
          </a:xfrm>
          <a:prstGeom prst="rect">
            <a:avLst/>
          </a:prstGeom>
          <a:solidFill>
            <a:srgbClr val="CAA42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84BAB-9F80-0044-A233-4B78C3A2D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37" y="1733228"/>
            <a:ext cx="4410219" cy="45957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62F594-A6CB-6E46-BA68-D436A9AC6E7B}"/>
              </a:ext>
            </a:extLst>
          </p:cNvPr>
          <p:cNvSpPr txBox="1">
            <a:spLocks/>
          </p:cNvSpPr>
          <p:nvPr/>
        </p:nvSpPr>
        <p:spPr>
          <a:xfrm>
            <a:off x="1441915" y="455666"/>
            <a:ext cx="9308169" cy="967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pc="300" dirty="0">
                <a:solidFill>
                  <a:srgbClr val="00ABA1"/>
                </a:solidFill>
                <a:latin typeface="Avenir Heavy" panose="02000503020000020003" pitchFamily="2" charset="0"/>
              </a:rPr>
              <a:t>LINKEDIN UPDATE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E9EFEEE-7E15-FB46-8856-5094F3620E56}"/>
              </a:ext>
            </a:extLst>
          </p:cNvPr>
          <p:cNvSpPr txBox="1">
            <a:spLocks/>
          </p:cNvSpPr>
          <p:nvPr/>
        </p:nvSpPr>
        <p:spPr>
          <a:xfrm>
            <a:off x="771525" y="1733228"/>
            <a:ext cx="5829300" cy="48961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venir Book" panose="02000503020000020003" pitchFamily="2" charset="0"/>
              </a:rPr>
              <a:t>Launched in 2017</a:t>
            </a:r>
          </a:p>
          <a:p>
            <a:r>
              <a:rPr lang="en-US" sz="3200" dirty="0">
                <a:latin typeface="Avenir Book" panose="02000503020000020003" pitchFamily="2" charset="0"/>
              </a:rPr>
              <a:t>Paid support since Fall 2017</a:t>
            </a:r>
            <a:endParaRPr lang="en-US" sz="3200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r>
              <a:rPr lang="en-US" sz="3200" dirty="0">
                <a:latin typeface="Avenir Book" panose="02000503020000020003" pitchFamily="2" charset="0"/>
              </a:rPr>
              <a:t>Results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Reach up 300%+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Followers up 300%+</a:t>
            </a:r>
            <a:br>
              <a:rPr lang="en-US" dirty="0">
                <a:latin typeface="Avenir Book" panose="02000503020000020003" pitchFamily="2" charset="0"/>
              </a:rPr>
            </a:br>
            <a:endParaRPr lang="en-US" dirty="0">
              <a:latin typeface="Avenir Book" panose="02000503020000020003" pitchFamily="2" charset="0"/>
            </a:endParaRPr>
          </a:p>
          <a:p>
            <a:r>
              <a:rPr lang="en-US" sz="3200" dirty="0">
                <a:latin typeface="Avenir Book" panose="02000503020000020003" pitchFamily="2" charset="0"/>
              </a:rPr>
              <a:t>Recommendations for growth: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LinkedIn-specific content can include featured job postings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E4D6F-BBE5-C44B-8B9B-76391A5C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99" y="6354202"/>
            <a:ext cx="1484877" cy="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01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276</Words>
  <Application>Microsoft Office PowerPoint</Application>
  <PresentationFormat>Widescreen</PresentationFormat>
  <Paragraphs>73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Avenir Book</vt:lpstr>
      <vt:lpstr>Avenir Heavy</vt:lpstr>
      <vt:lpstr>Calibri</vt:lpstr>
      <vt:lpstr>Calibri Light</vt:lpstr>
      <vt:lpstr>Office Theme</vt:lpstr>
      <vt:lpstr>PowerPoint Presentation</vt:lpstr>
      <vt:lpstr>PowerPoint Presentation</vt:lpstr>
      <vt:lpstr>WEBSITE + SOCIAL MEDIA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Chelsey Walker</dc:creator>
  <cp:lastModifiedBy>Mary Gushie</cp:lastModifiedBy>
  <cp:revision>15</cp:revision>
  <dcterms:created xsi:type="dcterms:W3CDTF">2018-05-09T02:48:16Z</dcterms:created>
  <dcterms:modified xsi:type="dcterms:W3CDTF">2018-05-09T15:22:38Z</dcterms:modified>
</cp:coreProperties>
</file>